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859" r:id="rId2"/>
    <p:sldId id="1018" r:id="rId3"/>
    <p:sldId id="1055" r:id="rId4"/>
    <p:sldId id="1057" r:id="rId5"/>
    <p:sldId id="1017" r:id="rId6"/>
    <p:sldId id="1025" r:id="rId7"/>
    <p:sldId id="1039" r:id="rId8"/>
    <p:sldId id="1058" r:id="rId9"/>
    <p:sldId id="1063" r:id="rId10"/>
    <p:sldId id="1068" r:id="rId11"/>
    <p:sldId id="1072" r:id="rId12"/>
    <p:sldId id="1078" r:id="rId13"/>
    <p:sldId id="1089" r:id="rId14"/>
    <p:sldId id="1095" r:id="rId15"/>
    <p:sldId id="1101" r:id="rId16"/>
    <p:sldId id="1107" r:id="rId17"/>
    <p:sldId id="1108" r:id="rId18"/>
    <p:sldId id="1109" r:id="rId19"/>
    <p:sldId id="1112" r:id="rId20"/>
    <p:sldId id="1087" r:id="rId21"/>
    <p:sldId id="1113" r:id="rId22"/>
    <p:sldId id="1046" r:id="rId23"/>
    <p:sldId id="1146" r:id="rId24"/>
    <p:sldId id="1049" r:id="rId25"/>
    <p:sldId id="1048" r:id="rId26"/>
    <p:sldId id="1114" r:id="rId27"/>
    <p:sldId id="1152" r:id="rId28"/>
    <p:sldId id="1147" r:id="rId29"/>
    <p:sldId id="1115" r:id="rId30"/>
    <p:sldId id="1118" r:id="rId31"/>
    <p:sldId id="1119" r:id="rId32"/>
    <p:sldId id="1124" r:id="rId33"/>
    <p:sldId id="1158" r:id="rId34"/>
    <p:sldId id="1159" r:id="rId35"/>
    <p:sldId id="1120" r:id="rId36"/>
    <p:sldId id="1122" r:id="rId37"/>
    <p:sldId id="1123" r:id="rId38"/>
    <p:sldId id="1045" r:id="rId39"/>
    <p:sldId id="1026" r:id="rId40"/>
    <p:sldId id="1027" r:id="rId41"/>
    <p:sldId id="1160" r:id="rId42"/>
    <p:sldId id="1162" r:id="rId43"/>
    <p:sldId id="1032" r:id="rId44"/>
    <p:sldId id="1033" r:id="rId45"/>
    <p:sldId id="1163" r:id="rId46"/>
    <p:sldId id="1164" r:id="rId47"/>
    <p:sldId id="1165" r:id="rId48"/>
    <p:sldId id="1166" r:id="rId49"/>
    <p:sldId id="1034" r:id="rId50"/>
    <p:sldId id="1035" r:id="rId5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  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论语</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十二章　大学之</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道</a:t>
            </a:r>
            <a:endPar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人皆有不忍人之心</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245277"/>
              </a:xfrm>
            </p:spPr>
            <p:txBody>
              <a:bodyPr/>
              <a:lstStyle/>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　　　　子喻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，小人喻于利。</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里仁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有道德、有修养的人知晓道义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小人懂得利益。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245277"/>
              </a:xfrm>
              <a:blipFill>
                <a:blip r:embed="rId2"/>
                <a:stretch>
                  <a:fillRect b="-292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916648"/>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道义。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5649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孔子指出君子和小人在义利上的不同态度。</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3"/>
          <a:stretch>
            <a:fillRect/>
          </a:stretch>
        </p:blipFill>
        <p:spPr>
          <a:xfrm>
            <a:off x="334566" y="2657195"/>
            <a:ext cx="899795" cy="421640"/>
          </a:xfrm>
          <a:prstGeom prst="rect">
            <a:avLst/>
          </a:prstGeom>
        </p:spPr>
      </p:pic>
      <p:pic>
        <p:nvPicPr>
          <p:cNvPr id="6" name="图片 5"/>
          <p:cNvPicPr>
            <a:picLocks noChangeAspect="1"/>
          </p:cNvPicPr>
          <p:nvPr/>
        </p:nvPicPr>
        <p:blipFill>
          <a:blip r:embed="rId4"/>
          <a:stretch>
            <a:fillRect/>
          </a:stretch>
        </p:blipFill>
        <p:spPr>
          <a:xfrm>
            <a:off x="360854" y="3284984"/>
            <a:ext cx="11485847" cy="1872208"/>
          </a:xfrm>
          <a:prstGeom prst="rect">
            <a:avLst/>
          </a:prstGeom>
        </p:spPr>
      </p:pic>
      <p:sp>
        <p:nvSpPr>
          <p:cNvPr id="7" name="内容占位符 1"/>
          <p:cNvSpPr txBox="1">
            <a:spLocks/>
          </p:cNvSpPr>
          <p:nvPr/>
        </p:nvSpPr>
        <p:spPr bwMode="auto">
          <a:xfrm>
            <a:off x="360854" y="33569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孔子认为利要服从于义，要重义轻利。他的义指要服从等级秩序，一味追求个人利益，就会破坏等级秩序。因此，孔子将只追求个人利益的人视作小人。经过不断的发展，这种思想就变成了义与利相对的义利观。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1891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1765933"/>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　 贤　　　思　　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焉，见　不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贤</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内　自　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也。</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里仁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1765933"/>
              </a:xfrm>
              <a:blipFill>
                <a:blip r:embed="rId2"/>
                <a:stretch>
                  <a:fillRect l="-796" r="-849" b="-5517"/>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12687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见到有贤德的人就应该向他看齐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见到没有贤德的人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就应该自我反省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自己有没有类似的错误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996768"/>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6448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本章强调君子应虚心学习，自我反省。</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段析.EPS" descr="id:2147489887;FounderCES"/>
          <p:cNvPicPr/>
          <p:nvPr/>
        </p:nvPicPr>
        <p:blipFill>
          <a:blip r:embed="rId3"/>
          <a:stretch>
            <a:fillRect/>
          </a:stretch>
        </p:blipFill>
        <p:spPr>
          <a:xfrm>
            <a:off x="334566" y="3737131"/>
            <a:ext cx="899795" cy="421640"/>
          </a:xfrm>
          <a:prstGeom prst="rect">
            <a:avLst/>
          </a:prstGeom>
        </p:spPr>
      </p:pic>
      <p:pic>
        <p:nvPicPr>
          <p:cNvPr id="10" name="图片 9"/>
          <p:cNvPicPr>
            <a:picLocks noChangeAspect="1"/>
          </p:cNvPicPr>
          <p:nvPr/>
        </p:nvPicPr>
        <p:blipFill>
          <a:blip r:embed="rId4"/>
          <a:stretch>
            <a:fillRect/>
          </a:stretch>
        </p:blipFill>
        <p:spPr>
          <a:xfrm>
            <a:off x="360854" y="4293096"/>
            <a:ext cx="11485847" cy="792088"/>
          </a:xfrm>
          <a:prstGeom prst="rect">
            <a:avLst/>
          </a:prstGeom>
        </p:spPr>
      </p:pic>
      <p:sp>
        <p:nvSpPr>
          <p:cNvPr id="11" name="内容占位符 1"/>
          <p:cNvSpPr txBox="1">
            <a:spLocks/>
          </p:cNvSpPr>
          <p:nvPr/>
        </p:nvSpPr>
        <p:spPr bwMode="auto">
          <a:xfrm>
            <a:off x="360854" y="43651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孔子强调在修身养德的过程中见贤思齐的重要性。</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239439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844223"/>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质</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 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则　　　野，文　胜 质　　　则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。文　 质　彬彬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，然后　君子。</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❻</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雍也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44223"/>
              </a:xfrm>
              <a:blipFill>
                <a:blip r:embed="rId2"/>
                <a:stretch>
                  <a:fillRect r="-849" b="-990"/>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质朴超过文采就会粗野鄙俗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文采超过质朴就会流于</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虚伪、浮夸。文质兼备、配合适当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这才是有道德、有修养的人。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018834"/>
            <a:ext cx="11485848" cy="1130246"/>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朴实。</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华美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虚饰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浮夸。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文质彬彬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文质兼备、配合适当的样子。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42209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孔子强调人的修养中质朴的本质和文化修养要配合适当。</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4313195"/>
            <a:ext cx="899795" cy="421640"/>
          </a:xfrm>
          <a:prstGeom prst="rect">
            <a:avLst/>
          </a:prstGeom>
        </p:spPr>
      </p:pic>
      <p:pic>
        <p:nvPicPr>
          <p:cNvPr id="7" name="图片 6"/>
          <p:cNvPicPr>
            <a:picLocks noChangeAspect="1"/>
          </p:cNvPicPr>
          <p:nvPr/>
        </p:nvPicPr>
        <p:blipFill>
          <a:blip r:embed="rId4"/>
          <a:stretch>
            <a:fillRect/>
          </a:stretch>
        </p:blipFill>
        <p:spPr>
          <a:xfrm>
            <a:off x="360854" y="4869160"/>
            <a:ext cx="11485847" cy="1368152"/>
          </a:xfrm>
          <a:prstGeom prst="rect">
            <a:avLst/>
          </a:prstGeom>
        </p:spPr>
      </p:pic>
      <p:sp>
        <p:nvSpPr>
          <p:cNvPr id="8" name="内容占位符 1"/>
          <p:cNvSpPr txBox="1">
            <a:spLocks/>
          </p:cNvSpPr>
          <p:nvPr/>
        </p:nvSpPr>
        <p:spPr bwMode="auto">
          <a:xfrm>
            <a:off x="360854" y="494116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孔子认为文与质是对立统一、相辅相成的，它们是内容与形式的关系，是同样重要的，只有文质兼修，才符合君子气质。</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39876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07271"/>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曾子曰：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 　不可以不弘　　　　　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任</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道　远。仁　　　以为己　　　任，不 亦 重 乎？死</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而后</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已，　　不亦远乎？</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❼</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泰伯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07271"/>
              </a:xfrm>
              <a:blipFill>
                <a:blip r:embed="rId2"/>
                <a:stretch>
                  <a:fillRect l="-796" r="-849" b="-83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曾子说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读书人不可以不志向远大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意志坚强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责任</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重大道路遥远。把实现仁作为自己的责任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难道不重大吗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直到死才</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不也遥远吗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076888"/>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弘毅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志向远大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意志坚强。弘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广、大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这里指志向远大。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47251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曾子表达了士人要有主动承担社会责任的坚定信心和决绝勇气。</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4817435"/>
            <a:ext cx="899795" cy="421640"/>
          </a:xfrm>
          <a:prstGeom prst="rect">
            <a:avLst/>
          </a:prstGeom>
        </p:spPr>
      </p:pic>
      <p:pic>
        <p:nvPicPr>
          <p:cNvPr id="7" name="图片 6"/>
          <p:cNvPicPr>
            <a:picLocks noChangeAspect="1"/>
          </p:cNvPicPr>
          <p:nvPr/>
        </p:nvPicPr>
        <p:blipFill>
          <a:blip r:embed="rId4"/>
          <a:stretch>
            <a:fillRect/>
          </a:stretch>
        </p:blipFill>
        <p:spPr>
          <a:xfrm>
            <a:off x="360854" y="5319138"/>
            <a:ext cx="11485847" cy="1296144"/>
          </a:xfrm>
          <a:prstGeom prst="rect">
            <a:avLst/>
          </a:prstGeom>
        </p:spPr>
      </p:pic>
      <p:sp>
        <p:nvSpPr>
          <p:cNvPr id="8" name="内容占位符 1"/>
          <p:cNvSpPr txBox="1">
            <a:spLocks/>
          </p:cNvSpPr>
          <p:nvPr/>
        </p:nvSpPr>
        <p:spPr bwMode="auto">
          <a:xfrm>
            <a:off x="360854" y="53911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曾子认为，士人要有宏大的襟怀、刚毅的品格，如此才能推己及人、救人救世，进而兼济天下。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7992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2696"/>
                <a:ext cx="11485848" cy="295221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　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譬如为山，未成一　　　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止，吾　止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譬如 平地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，虽　覆　一篑，　　进，吾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往</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❽</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子罕</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2952218"/>
              </a:xfrm>
              <a:blipFill>
                <a:blip r:embed="rId2"/>
                <a:stretch>
                  <a:fillRect l="-796" r="-849" b="-826"/>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1533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好比堆山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只差一筐土没有成功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停下来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是我自己停</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下来的。好比填平洼地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虽然只倒下一筐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这时前进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那是我自己要前</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023464"/>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盛土的竹筐。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填平洼地。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46892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孔子阐释功亏一篑和持之以恒的深刻道理。</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4781575"/>
            <a:ext cx="899795" cy="421640"/>
          </a:xfrm>
          <a:prstGeom prst="rect">
            <a:avLst/>
          </a:prstGeom>
        </p:spPr>
      </p:pic>
      <p:pic>
        <p:nvPicPr>
          <p:cNvPr id="7" name="图片 6"/>
          <p:cNvPicPr>
            <a:picLocks noChangeAspect="1"/>
          </p:cNvPicPr>
          <p:nvPr/>
        </p:nvPicPr>
        <p:blipFill>
          <a:blip r:embed="rId4"/>
          <a:stretch>
            <a:fillRect/>
          </a:stretch>
        </p:blipFill>
        <p:spPr>
          <a:xfrm>
            <a:off x="360854" y="5301208"/>
            <a:ext cx="11485847" cy="1296144"/>
          </a:xfrm>
          <a:prstGeom prst="rect">
            <a:avLst/>
          </a:prstGeom>
        </p:spPr>
      </p:pic>
      <p:sp>
        <p:nvSpPr>
          <p:cNvPr id="8" name="内容占位符 1"/>
          <p:cNvSpPr txBox="1">
            <a:spLocks/>
          </p:cNvSpPr>
          <p:nvPr/>
        </p:nvSpPr>
        <p:spPr bwMode="auto">
          <a:xfrm>
            <a:off x="360854" y="53732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本章运用比喻论证的方法，来说明做人、做学问、做事情都要靠自己坚持，不能半途而废。孔子认为，人的境遇虽然不同，但个别人的主观努力决定自己的一生。</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1292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29191"/>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者不 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，仁　　者　不　忧，勇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惧。</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❾</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子罕</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29191"/>
              </a:xfrm>
              <a:blipFill>
                <a:blip r:embed="rId2"/>
                <a:stretch>
                  <a:fillRect l="-796" r="-849" b="-5986"/>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有智慧的人不会困惑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有仁德的人不会忧愁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勇敢的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人不会畏惧。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96768"/>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困惑。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6450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孔子希望自己的学生能具备智、仁、勇这三种品质，成为真正的君子。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3737315"/>
            <a:ext cx="899795" cy="421640"/>
          </a:xfrm>
          <a:prstGeom prst="rect">
            <a:avLst/>
          </a:prstGeom>
        </p:spPr>
      </p:pic>
      <p:pic>
        <p:nvPicPr>
          <p:cNvPr id="7" name="图片 6"/>
          <p:cNvPicPr>
            <a:picLocks noChangeAspect="1"/>
          </p:cNvPicPr>
          <p:nvPr/>
        </p:nvPicPr>
        <p:blipFill>
          <a:blip r:embed="rId4"/>
          <a:stretch>
            <a:fillRect/>
          </a:stretch>
        </p:blipFill>
        <p:spPr>
          <a:xfrm>
            <a:off x="362928" y="4293096"/>
            <a:ext cx="11485847" cy="729498"/>
          </a:xfrm>
          <a:prstGeom prst="rect">
            <a:avLst/>
          </a:prstGeom>
        </p:spPr>
      </p:pic>
      <p:sp>
        <p:nvSpPr>
          <p:cNvPr id="8" name="内容占位符 1"/>
          <p:cNvSpPr txBox="1">
            <a:spLocks/>
          </p:cNvSpPr>
          <p:nvPr/>
        </p:nvSpPr>
        <p:spPr bwMode="auto">
          <a:xfrm>
            <a:off x="360854" y="430251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智、仁、勇是成功者必备的三个方面，也是人生应该追求的三个境界。</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83333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5221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颜渊问　　　　仁。子　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己复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礼</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为　仁。一日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克己　　　 复　　　 　礼，天下　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焉。为　仁　　　由　己，而由人乎哉？</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颜渊曰：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请问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52218"/>
              </a:xfrm>
              <a:blipFill>
                <a:blip r:embed="rId2"/>
                <a:stretch>
                  <a:fillRect l="-796" r="-849" b="-61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颜渊问怎样做才是仁。孔子说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约束自我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使言行归复于先王</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之礼就是仁。一旦约束自我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使言行归复于先王之礼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天下就都称赞</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仁道了。实行仁道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在自我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还是在别人呢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颜渊说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请问实行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006456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98385"/>
              </a:xfrm>
            </p:spPr>
            <p:txBody>
              <a:bodyPr/>
              <a:lstStyle/>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 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　礼勿视，非礼　勿听，非　</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礼勿　言，非　礼 勿 动。</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颜渊曰：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回虽不敏，请事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斯语矣。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baseline="30000">
                            <a:solidFill>
                              <a:srgbClr val="EF3E22"/>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❿</m:t>
                        </m:r>
                      </m:sup>
                    </m:sSup>
                  </m:oMath>
                </a14:m>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颜渊</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98385"/>
              </a:xfrm>
              <a:blipFill>
                <a:blip r:embed="rId2"/>
                <a:stretch>
                  <a:fillRect l="-796" r="-849" b="-40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仁德的具体细则。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不合礼的事不看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不合礼的事不听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不合</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礼的事不说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不合礼的事不做。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颜渊说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我虽然不聪敏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请让我实践</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这些话。</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1821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约束。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细则。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886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孔子强调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克己复礼</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是达到仁的境界的方法。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080947"/>
            <a:ext cx="899795" cy="421640"/>
          </a:xfrm>
          <a:prstGeom prst="rect">
            <a:avLst/>
          </a:prstGeom>
        </p:spPr>
      </p:pic>
      <p:pic>
        <p:nvPicPr>
          <p:cNvPr id="5" name="图片 4"/>
          <p:cNvPicPr>
            <a:picLocks noChangeAspect="1"/>
          </p:cNvPicPr>
          <p:nvPr/>
        </p:nvPicPr>
        <p:blipFill>
          <a:blip r:embed="rId3"/>
          <a:stretch>
            <a:fillRect/>
          </a:stretch>
        </p:blipFill>
        <p:spPr>
          <a:xfrm>
            <a:off x="360854" y="2708920"/>
            <a:ext cx="11485847" cy="1368152"/>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2780928"/>
                <a:ext cx="11485848" cy="113774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14:m>
                  <m:oMath xmlns:m="http://schemas.openxmlformats.org/officeDocument/2006/math">
                    <m:r>
                      <m:rPr>
                        <m:nor/>
                      </m:rPr>
                      <a:rPr lang="en-US" altLang="zh-CN" b="1" smtClean="0">
                        <a:solidFill>
                          <a:srgbClr val="EF3E22"/>
                        </a:solidFill>
                        <a:latin typeface="Cambria Math" panose="02040503050406030204" pitchFamily="18" charset="0"/>
                        <a:ea typeface="宋体" panose="02010600030101010101" pitchFamily="2" charset="-122"/>
                        <a:cs typeface="Cambria Math" panose="02040503050406030204" pitchFamily="18" charset="0"/>
                      </a:rPr>
                      <m:t>❿</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是孔子思想的一个核心。要在生活中做到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，按孔子的说法，就要克己复礼，加强自我约束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2780928"/>
                <a:ext cx="11485848" cy="1137747"/>
              </a:xfrm>
              <a:prstGeom prst="rect">
                <a:avLst/>
              </a:prstGeom>
              <a:blipFill>
                <a:blip r:embed="rId4"/>
                <a:stretch>
                  <a:fillRect l="-796" r="-849" b="-96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35191419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183697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子贡问曰：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有一言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而可以终身行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之者乎？</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子曰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恕</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乎！己 所不欲，勿施于人。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baseline="30000">
                            <a:solidFill>
                              <a:srgbClr val="EF3E22"/>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卫灵公</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1836978"/>
              </a:xfrm>
              <a:blipFill>
                <a:blip r:embed="rId2"/>
                <a:stretch>
                  <a:fillRect l="-796" r="-849" b="-993"/>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128581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子贡问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有一个字可以终身奉行吗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大概就是</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恕</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自己不愿意的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不要强加给别人。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996768"/>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奉行。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168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孔子阐释自己对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恕</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段析.EPS" descr="id:2147489887;FounderCES"/>
          <p:cNvPicPr/>
          <p:nvPr/>
        </p:nvPicPr>
        <p:blipFill>
          <a:blip r:embed="rId3"/>
          <a:stretch>
            <a:fillRect/>
          </a:stretch>
        </p:blipFill>
        <p:spPr>
          <a:xfrm>
            <a:off x="334566" y="3809139"/>
            <a:ext cx="899795" cy="421640"/>
          </a:xfrm>
          <a:prstGeom prst="rect">
            <a:avLst/>
          </a:prstGeom>
        </p:spPr>
      </p:pic>
      <p:pic>
        <p:nvPicPr>
          <p:cNvPr id="10" name="图片 9"/>
          <p:cNvPicPr>
            <a:picLocks noChangeAspect="1"/>
          </p:cNvPicPr>
          <p:nvPr/>
        </p:nvPicPr>
        <p:blipFill>
          <a:blip r:embed="rId4"/>
          <a:stretch>
            <a:fillRect/>
          </a:stretch>
        </p:blipFill>
        <p:spPr>
          <a:xfrm>
            <a:off x="360854" y="4365104"/>
            <a:ext cx="11485847" cy="1296144"/>
          </a:xfrm>
          <a:prstGeom prst="rect">
            <a:avLst/>
          </a:prstGeom>
        </p:spPr>
      </p:pic>
      <mc:AlternateContent xmlns:mc="http://schemas.openxmlformats.org/markup-compatibility/2006" xmlns:a14="http://schemas.microsoft.com/office/drawing/2010/main">
        <mc:Choice Requires="a14">
          <p:sp>
            <p:nvSpPr>
              <p:cNvPr id="11" name="内容占位符 1"/>
              <p:cNvSpPr txBox="1">
                <a:spLocks/>
              </p:cNvSpPr>
              <p:nvPr/>
            </p:nvSpPr>
            <p:spPr bwMode="auto">
              <a:xfrm>
                <a:off x="360854" y="4437112"/>
                <a:ext cx="11485848" cy="113024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14:m>
                  <m:oMath xmlns:m="http://schemas.openxmlformats.org/officeDocument/2006/math">
                    <m:r>
                      <m:rPr>
                        <m:nor/>
                      </m:rPr>
                      <a:rPr lang="en-US" altLang="zh-CN" b="1" smtClean="0">
                        <a:solidFill>
                          <a:srgbClr val="EF3E22"/>
                        </a:solidFill>
                        <a:latin typeface="Cambria Math" panose="02040503050406030204" pitchFamily="18" charset="0"/>
                        <a:ea typeface="宋体" panose="02010600030101010101" pitchFamily="2" charset="-122"/>
                        <a:cs typeface="Cambria Math" panose="02040503050406030204" pitchFamily="18" charset="0"/>
                      </a:rPr>
                      <m:t>⓫</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孔子认为推己及人的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道是可以终身践行的，强调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己所不欲，勿施于人。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这是儒家思想所秉承的核心理念之一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360854" y="4437112"/>
                <a:ext cx="11485848" cy="1130246"/>
              </a:xfrm>
              <a:prstGeom prst="rect">
                <a:avLst/>
              </a:prstGeom>
              <a:blipFill>
                <a:blip r:embed="rId5"/>
                <a:stretch>
                  <a:fillRect l="-796" r="-849" b="-102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1935882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4811" y="1124744"/>
            <a:ext cx="11520000" cy="4148990"/>
          </a:xfrm>
          <a:prstGeom prst="rect">
            <a:avLst/>
          </a:prstGeom>
        </p:spPr>
      </p:pic>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142865"/>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 子何莫学夫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《诗》？《诗》可　以兴</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可以　　　　　　　　　　观，可以　　　　群</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可以</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怨</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事　父，远之　事　君。多识于　　鸟兽</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草</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baseline="30000">
                            <a:solidFill>
                              <a:srgbClr val="EF3E22"/>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⓬</m:t>
                        </m:r>
                      </m:sup>
                    </m:sSup>
                  </m:oMath>
                </a14:m>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阳货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142865"/>
              </a:xfrm>
              <a:blipFill>
                <a:blip r:embed="rId2"/>
                <a:stretch>
                  <a:fillRect l="-796" r="-849"/>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为什么不学《诗经》呢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《诗经》可以激发人的情</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可以观察政治的得失、风俗的盛衰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可以提高人际交往能力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讽刺时政。近可以侍奉父母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远可以侍奉君主。还可以多认识鸟兽草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木的名字。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27344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提高人际交往能力。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讽刺时政。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127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孔子多角度阐释《诗》在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等方面的作用。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1505067"/>
            <a:ext cx="899795" cy="421640"/>
          </a:xfrm>
          <a:prstGeom prst="rect">
            <a:avLst/>
          </a:prstGeom>
        </p:spPr>
      </p:pic>
      <p:pic>
        <p:nvPicPr>
          <p:cNvPr id="5" name="图片 4"/>
          <p:cNvPicPr>
            <a:picLocks noChangeAspect="1"/>
          </p:cNvPicPr>
          <p:nvPr/>
        </p:nvPicPr>
        <p:blipFill>
          <a:blip r:embed="rId3"/>
          <a:stretch>
            <a:fillRect/>
          </a:stretch>
        </p:blipFill>
        <p:spPr>
          <a:xfrm>
            <a:off x="360854" y="2060848"/>
            <a:ext cx="11485847" cy="1368152"/>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2132856"/>
                <a:ext cx="11485848" cy="113024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14:m>
                  <m:oMath xmlns:m="http://schemas.openxmlformats.org/officeDocument/2006/math">
                    <m:r>
                      <m:rPr>
                        <m:nor/>
                      </m:rPr>
                      <a:rPr lang="en-US" altLang="zh-CN" b="1" smtClean="0">
                        <a:solidFill>
                          <a:srgbClr val="EF3E22"/>
                        </a:solidFill>
                        <a:latin typeface="Cambria Math" panose="02040503050406030204" pitchFamily="18" charset="0"/>
                        <a:ea typeface="宋体" panose="02010600030101010101" pitchFamily="2" charset="-122"/>
                        <a:cs typeface="Cambria Math" panose="02040503050406030204" pitchFamily="18" charset="0"/>
                      </a:rPr>
                      <m:t>⓬</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孔子谈《诗》的三大功能，一是诗教，兴、观、群、怨以修身；二是诗用，事父事君以治国；三是诗识，鸟兽草木以致知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2132856"/>
                <a:ext cx="11485848" cy="1130246"/>
              </a:xfrm>
              <a:prstGeom prst="rect">
                <a:avLst/>
              </a:prstGeom>
              <a:blipFill>
                <a:blip r:embed="rId4"/>
                <a:stretch>
                  <a:fillRect l="-796" r="-849" b="-102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3150011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1130246"/>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大 学 之 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译文.EPS" descr="id:2147489416;FounderCES"/>
          <p:cNvPicPr/>
          <p:nvPr/>
        </p:nvPicPr>
        <p:blipFill>
          <a:blip r:embed="rId2"/>
          <a:stretch>
            <a:fillRect/>
          </a:stretch>
        </p:blipFill>
        <p:spPr>
          <a:xfrm>
            <a:off x="455057" y="908720"/>
            <a:ext cx="1259840" cy="483235"/>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2493006"/>
                <a:ext cx="11485848" cy="29522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大学之道，在明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明德，</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在亲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民，在止</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善。</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　　　　　　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　后　有　定</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定</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　　后　能　　静，静　　　　而 后能　　安，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安</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2493006"/>
                <a:ext cx="11485848" cy="2952218"/>
              </a:xfrm>
              <a:prstGeom prst="rect">
                <a:avLst/>
              </a:prstGeom>
              <a:blipFill>
                <a:blip r:embed="rId3"/>
                <a:stretch>
                  <a:fillRect l="-796" r="-849" b="-8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5" name="内容占位符 2"/>
          <p:cNvSpPr txBox="1">
            <a:spLocks/>
          </p:cNvSpPr>
          <p:nvPr/>
        </p:nvSpPr>
        <p:spPr bwMode="auto">
          <a:xfrm>
            <a:off x="360854" y="303310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大学的宗旨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在于彰明美德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在于亲近爱抚民众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在于达到道德</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修养的最高境界。知道要达到的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境界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则志向坚定不移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志向</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才能够镇静不妄动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镇静不妄动然后才能性情安和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性情安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6350569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52218"/>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 后 能　　　虑，虑　　　而　后能　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。物　　　有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本</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末，　事　　　有　终　　始，知　所　 先　　后，</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则</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道矣。</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52218"/>
              </a:xfrm>
              <a:blipFill>
                <a:blip r:embed="rId2"/>
                <a:stretch>
                  <a:fillRect l="-796" r="-849" b="-206"/>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77793"/>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和然后才能思虑精详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思虑精详然后才能处事合宜。每样东西都有根</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本有枝末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每件事情都有开始有终结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明白了这本末始终的道理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接近事物发展的规律了。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839771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彰明。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知道要达到的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至善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境界</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志向坚定不移。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处事合宜。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888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大学的宗旨在于发扬学生固有的德行，激发求学者完善自己的自觉性，而不是用某种外在的、固定的道德准则束缚他人。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081131"/>
            <a:ext cx="899795" cy="421640"/>
          </a:xfrm>
          <a:prstGeom prst="rect">
            <a:avLst/>
          </a:prstGeom>
        </p:spPr>
      </p:pic>
    </p:spTree>
    <p:extLst>
      <p:ext uri="{BB962C8B-B14F-4D97-AF65-F5344CB8AC3E}">
        <p14:creationId xmlns:p14="http://schemas.microsoft.com/office/powerpoint/2010/main" val="2887514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19"/>
            <a:ext cx="11485847" cy="4649207"/>
          </a:xfrm>
          <a:prstGeom prst="rect">
            <a:avLst/>
          </a:prstGeom>
        </p:spPr>
      </p:pic>
      <p:sp>
        <p:nvSpPr>
          <p:cNvPr id="2" name="内容占位符 1"/>
          <p:cNvSpPr>
            <a:spLocks noGrp="1"/>
          </p:cNvSpPr>
          <p:nvPr>
            <p:ph idx="1"/>
          </p:nvPr>
        </p:nvSpPr>
        <p:spPr>
          <a:xfrm>
            <a:off x="360854" y="1541115"/>
            <a:ext cx="11485848" cy="3970318"/>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大学：古义，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博学，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相对于小学而言的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大人之学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；今义，实施高等教育的学校的一种，包括综合大学和专科大学、学院。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止于至善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，状语后置，即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于至善止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。就是要将自己的道德品质和社会、国家的治理提升到最完美的境界，不达到最理想的境界绝不停止，实际上是一个无限的完善过程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运用排比、顶真的修辞手法，使文章气势更强，意义上的联系更加紧密，论证</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41643542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1315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古 之 欲 明　　明　　德　于天下者，先　　治　其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欲　治　其　　国　者，先　齐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欲　　齐　　　　　　其　家　者，先　修　　　其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欲修　其　　身　　　　者，先　　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其　心</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正　　 其　心　者，先　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其意。欲诚其　意　者</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1315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4893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古时想要在天下发扬光明正大的品德的人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首先要治理好他的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国家。想要治理好自己的国家的人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首先要使家族中的各种关系整齐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有序。想要使家族中的各种关系整齐有序的人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首先要修养自己的品</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行和人格。想要修养自己的品行和人格的人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首先要端正自己的内心。</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想要端正自己的内心的人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首先要意念真诚。想要使意念真诚的人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10780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15266"/>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先</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致　其知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。致知在　　　　格　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物格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知　　　　　至，知　　　　　至 　而 　后　意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诚</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，意　诚而后　心　　正，心　　正　而　后　身　 修</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修而后　　　　　　　　家　　 齐，　家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15266"/>
              </a:xfrm>
              <a:blipFill>
                <a:blip r:embed="rId2"/>
                <a:stretch>
                  <a:fillRect l="-796" r="-849" b="-303"/>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首先要获得知识。获得知识在于推究事物的原理。推究事物的原理然</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后才能对外物之理认识充分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对外物之理认识充分然后才能意念真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意念真诚然后才能内心端正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内心端正然后才能修养品行和人格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修养品行和人格然后才能使家族中的各种关系整齐有序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家族整齐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668576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20984"/>
              </a:xfrm>
            </p:spPr>
            <p:txBody>
              <a:bodyPr/>
              <a:lstStyle/>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齐　而　后　　国　　　治，国　　　治 而 后 天 下平。自</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天子以至于庶人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，壹是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皆以修　身为　本。</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20984"/>
              </a:xfrm>
              <a:blipFill>
                <a:blip r:embed="rId2"/>
                <a:stretch>
                  <a:fillRect l="-796" r="-849" b="-5654"/>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4262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有序然后才能使国家治理得好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国家治理得好然后才能天下太平。从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天子到平民百姓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一律都把修养自身品德作为根本。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76062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齐其家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使家族中的各种关系整齐有序。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形容词的使动用法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端正。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形容词的使动用法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真诚。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致其知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获得知识。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格物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推究事物的原理。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庶人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平民百姓。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壹是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5891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明明德于天下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是我们最终的目标，包括</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自明其明德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，也包括使天下之人都能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明其明德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。先从治国开始，治国应先从齐家开始，齐家应从修身开始，修身应从正心开始，正心应从诚意开始，诚意应从致知开始，而致知就在于格物。这个先后次序、本末终始，展示得很清楚。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651202"/>
            <a:ext cx="899795" cy="421640"/>
          </a:xfrm>
          <a:prstGeom prst="rect">
            <a:avLst/>
          </a:prstGeom>
        </p:spPr>
      </p:pic>
    </p:spTree>
    <p:extLst>
      <p:ext uri="{BB962C8B-B14F-4D97-AF65-F5344CB8AC3E}">
        <p14:creationId xmlns:p14="http://schemas.microsoft.com/office/powerpoint/2010/main" val="2285106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34566" y="915514"/>
            <a:ext cx="10080000" cy="5609830"/>
          </a:xfrm>
          <a:prstGeom prst="rect">
            <a:avLst/>
          </a:prstGeom>
        </p:spPr>
      </p:pic>
      <p:pic>
        <p:nvPicPr>
          <p:cNvPr id="4" name="图片 3"/>
          <p:cNvPicPr>
            <a:picLocks noChangeAspect="1"/>
          </p:cNvPicPr>
          <p:nvPr/>
        </p:nvPicPr>
        <p:blipFill>
          <a:blip r:embed="rId3"/>
          <a:stretch>
            <a:fillRect/>
          </a:stretch>
        </p:blipFill>
        <p:spPr>
          <a:xfrm>
            <a:off x="2782838" y="5445224"/>
            <a:ext cx="6696744" cy="1185664"/>
          </a:xfrm>
          <a:prstGeom prst="rect">
            <a:avLst/>
          </a:prstGeom>
        </p:spPr>
      </p:pic>
    </p:spTree>
    <p:extLst>
      <p:ext uri="{BB962C8B-B14F-4D97-AF65-F5344CB8AC3E}">
        <p14:creationId xmlns:p14="http://schemas.microsoft.com/office/powerpoint/2010/main" val="28866136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19"/>
            <a:ext cx="11485847" cy="4596323"/>
          </a:xfrm>
          <a:prstGeom prst="rect">
            <a:avLst/>
          </a:prstGeom>
        </p:spPr>
      </p:pic>
      <p:sp>
        <p:nvSpPr>
          <p:cNvPr id="2" name="内容占位符 1"/>
          <p:cNvSpPr>
            <a:spLocks noGrp="1"/>
          </p:cNvSpPr>
          <p:nvPr>
            <p:ph idx="1"/>
          </p:nvPr>
        </p:nvSpPr>
        <p:spPr>
          <a:xfrm>
            <a:off x="360854" y="980728"/>
            <a:ext cx="11485848" cy="3416320"/>
          </a:xfrm>
        </p:spPr>
        <p:txBody>
          <a:bodyPr/>
          <a:lstStyle/>
          <a:p>
            <a:pPr hangingPunct="0">
              <a:spcAft>
                <a:spcPts val="0"/>
              </a:spcAft>
            </a:pPr>
            <a:r>
              <a:rPr lang="en-US" altLang="zh-CN" b="1" dirty="0"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古之欲明明德于天下者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，状语后置，即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古之欲于天下明明德者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致知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格物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，由社会治理到个人修养，层层深入、句句推进、环环相扣。句式整齐，节奏分明，增强了语势，具有无可辩驳的力量。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本文的一个显著特征是用语凝练，言简义丰。这些凝练而意蕴深刻的语句是博学的儒者对思想加工锤炼的精神产品，也是他们艺术思想的智慧结晶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28609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703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人皆有不忍人之心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孟子曰：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 皆 有 不 忍 人 之心。先王　有不忍</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心，斯　有不忍</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政矣；以不忍人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心</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行不 忍 人之政，治天下　　　可　　　运之　掌 上。　所以谓人皆</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9416;FounderCES"/>
          <p:cNvPicPr/>
          <p:nvPr/>
        </p:nvPicPr>
        <p:blipFill>
          <a:blip r:embed="rId2"/>
          <a:stretch>
            <a:fillRect/>
          </a:stretch>
        </p:blipFill>
        <p:spPr>
          <a:xfrm>
            <a:off x="478582" y="908720"/>
            <a:ext cx="1259840" cy="483235"/>
          </a:xfrm>
          <a:prstGeom prst="rect">
            <a:avLst/>
          </a:prstGeom>
        </p:spPr>
      </p:pic>
      <p:sp>
        <p:nvSpPr>
          <p:cNvPr id="4" name="内容占位符 1"/>
          <p:cNvSpPr txBox="1">
            <a:spLocks/>
          </p:cNvSpPr>
          <p:nvPr/>
        </p:nvSpPr>
        <p:spPr bwMode="auto">
          <a:xfrm>
            <a:off x="360854" y="287093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孟子说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每个人都有怜悯体恤别人的心。古代圣君有同情他人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因此才有同情百姓的政治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用同情他人的心施行同情他人的政</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治理天下就像把它放在手掌中转动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一样容易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。之所以说人都有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5811615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58106"/>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不忍人之心者：今　人　　　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　孺　子　将　入于　井，</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有怵惕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恻隐之心；非所以内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交于孺子之父母 也</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 以 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誉于乡党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朋友　也，非　　　恶　　其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而然也。</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由是观之，无恻隐之心，非人也；无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羞</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　　　心，非人也；无 辞 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58106"/>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508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怜恤别人的心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道理是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人如果忽然看见一个小孩子将要掉到井里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那么都会有恐惧同情的心理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不是因为要跟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落井</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孩子的父母结交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不是因为要在同乡朋友那里博取名誉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也不是因为厌恶那小孩子的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哭声才这样的。由此看来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没有同情的心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没有对自身的不善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感到羞耻、对他人的不善感到憎恶的心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没有谦逊推让的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823918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123262"/>
              </a:xfrm>
            </p:spPr>
            <p:txBody>
              <a:bodyPr/>
              <a:lstStyle/>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心</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，非人也；无是非之心，非人也。恻隐之心，仁之端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；羞　　　　　　　恶　　　　之　　　　心，义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也；辞让之心，礼之端也；是 非 之 心 ，智之端也。人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是四　端　也，犹　其有四体也。有是四端　　而自谓</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者，自　贼　者也；</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谓其　　君不能者，贼　　其　君</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23262"/>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508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是非的心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不是人。同情的心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是仁爱的发</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对自身的不善感到羞耻、对他人的不善感到憎恶的心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是义的发</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谦让的心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是礼的发端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是非的心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是智的发端。人有仁、义、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礼、智这四个发端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就好像他有四肢一样。有这四种发端却说自己不</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是自己伤害自己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说他们的国君不行的人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是在伤害他们的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9316385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15266"/>
              </a:xfrm>
            </p:spPr>
            <p:txBody>
              <a:bodyPr/>
              <a:lstStyle/>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。凡有　四　　端于　我者，知 皆 扩 而充之矣，　　若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火</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　　始　　　　　　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，泉　之　始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苟　　　能　　充　　之，足以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保</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四海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；苟不　　　　　　充　　之，不足以事父母。</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endPar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15266"/>
              </a:xfrm>
              <a:blipFill>
                <a:blip r:embed="rId2"/>
                <a:stretch>
                  <a:fillRect l="-796" r="-849" b="-303"/>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5888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国君。所有具有这四种发端的人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都晓得扩大充实它们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就会</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像火开始燃烧一样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最终形成燎原之势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就会像泉水开始涌出一样</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最终汇聚成大江大河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。假如能把这四种发端扩充开来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就足以安定</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假如不能把这四种发端扩充开来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就不足以侍奉父母。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06741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忽然。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怵惕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惊骇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恐惧。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乡党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羞恶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对自身的不善感到羞耻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对他人的不善感到憎恶。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辞让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谦逊推让。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萌芽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490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孟子告诉我们，拥有了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仁义礼智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四种发端并不意味着我们就拥有了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仁义礼智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，只是说我们具备了达到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仁义礼智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境界的潜能。问题的关键在于有没有去发现并挖掘这种固有的潜能，也就是文中所说的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扩而充之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，如果你挖掘了这种潜能，你就能一步一步走向成功；如果你自暴自弃了，你也就流入了凡庸甚至堕入了邪恶。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657195"/>
            <a:ext cx="899795" cy="421640"/>
          </a:xfrm>
          <a:prstGeom prst="rect">
            <a:avLst/>
          </a:prstGeom>
        </p:spPr>
      </p:pic>
    </p:spTree>
    <p:extLst>
      <p:ext uri="{BB962C8B-B14F-4D97-AF65-F5344CB8AC3E}">
        <p14:creationId xmlns:p14="http://schemas.microsoft.com/office/powerpoint/2010/main" val="3893705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104456"/>
          </a:xfrm>
          <a:prstGeom prst="rect">
            <a:avLst/>
          </a:prstGeom>
        </p:spPr>
      </p:pic>
      <p:sp>
        <p:nvSpPr>
          <p:cNvPr id="2" name="内容占位符 1"/>
          <p:cNvSpPr>
            <a:spLocks noGrp="1"/>
          </p:cNvSpPr>
          <p:nvPr>
            <p:ph idx="1"/>
          </p:nvPr>
        </p:nvSpPr>
        <p:spPr>
          <a:xfrm>
            <a:off x="360854" y="1541115"/>
            <a:ext cx="11485848" cy="3346237"/>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孺子将入于井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的事例，孟子排除了求利、博名、恶声等原因，最终得出了人性本善的结论。说明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不忍人之心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是人所固有的。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此处使用了排比的修辞手法，说明了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不忍人之心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包括恻隐、羞恶、辞让、是非四个方面，一气呵成，语言掷地有声。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凡有四端于我者，知皆扩而充之矣，若火之始然，泉之始达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，运用了比喻的修辞手法，表达鲜明生动，言简意赅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34086185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024336"/>
          </a:xfrm>
          <a:prstGeom prst="rect">
            <a:avLst/>
          </a:prstGeom>
        </p:spPr>
      </p:pic>
      <p:sp>
        <p:nvSpPr>
          <p:cNvPr id="2" name="内容占位符 1"/>
          <p:cNvSpPr>
            <a:spLocks noGrp="1"/>
          </p:cNvSpPr>
          <p:nvPr>
            <p:ph idx="1"/>
          </p:nvPr>
        </p:nvSpPr>
        <p:spPr>
          <a:xfrm>
            <a:off x="360854" y="980728"/>
            <a:ext cx="11485848" cy="2792239"/>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逻辑推理与论证方法：本文开篇以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人皆有不忍人之心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为前提，推导出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不忍人之政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，继而推导出以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不忍人之政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治理天下，就如同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运之掌上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那样容易。接下来，孟子以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孺子将入于井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举例论证，展开了进一步的论述，说明了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人皆有不忍人之心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，这乃是人的本能。之后，孟子指出了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的关系。最后运用比喻论证和对比论证的方法，强调了扩充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0033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文言文阅读之古代文化</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常识</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2692661380"/>
              </p:ext>
            </p:extLst>
          </p:nvPr>
        </p:nvGraphicFramePr>
        <p:xfrm>
          <a:off x="343710" y="2636912"/>
          <a:ext cx="11502992" cy="3455712"/>
        </p:xfrm>
        <a:graphic>
          <a:graphicData uri="http://schemas.openxmlformats.org/drawingml/2006/table">
            <a:tbl>
              <a:tblPr firstRow="1" firstCol="1" bandRow="1"/>
              <a:tblGrid>
                <a:gridCol w="2151096">
                  <a:extLst>
                    <a:ext uri="{9D8B030D-6E8A-4147-A177-3AD203B41FA5}">
                      <a16:colId xmlns:a16="http://schemas.microsoft.com/office/drawing/2014/main" val="227583633"/>
                    </a:ext>
                  </a:extLst>
                </a:gridCol>
                <a:gridCol w="9351896">
                  <a:extLst>
                    <a:ext uri="{9D8B030D-6E8A-4147-A177-3AD203B41FA5}">
                      <a16:colId xmlns:a16="http://schemas.microsoft.com/office/drawing/2014/main" val="2252612694"/>
                    </a:ext>
                  </a:extLst>
                </a:gridCol>
              </a:tblGrid>
              <a:tr h="53033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语言建构与运用　文化传承与理解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3854899568"/>
                  </a:ext>
                </a:extLst>
              </a:tr>
              <a:tr h="235173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indent="669925"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并掌握古代文化常识。将文化常识的考查列为独立考点，足以体现高考对传承古代文化、培养语文素养的重视。综观近三年的考情可以发现，高考主要考查在文言文阅读中经常出现的、含义比较固定的、与理解文意有密切关系且出自文本的一类古代文化常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3528042591"/>
                  </a:ext>
                </a:extLst>
              </a:tr>
              <a:tr h="555339">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问方式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对古代文化常识的考查，大多停留在识记层面，以选择题为主。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803601571"/>
                  </a:ext>
                </a:extLst>
              </a:tr>
            </a:tbl>
          </a:graphicData>
        </a:graphic>
      </p:graphicFrame>
    </p:spTree>
    <p:extLst>
      <p:ext uri="{BB962C8B-B14F-4D97-AF65-F5344CB8AC3E}">
        <p14:creationId xmlns:p14="http://schemas.microsoft.com/office/powerpoint/2010/main" val="35140072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1754326"/>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对课本上文化常识的掌握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古代文化常识题重在考查识记能力，但由于该考点所考查的词语大多是从文言文材料中引发来的，故兼考理解能力和推断能力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34566" y="857671"/>
            <a:ext cx="9000000" cy="5739681"/>
          </a:xfrm>
          <a:prstGeom prst="rect">
            <a:avLst/>
          </a:prstGeom>
        </p:spPr>
      </p:pic>
      <p:pic>
        <p:nvPicPr>
          <p:cNvPr id="3" name="图片 2"/>
          <p:cNvPicPr>
            <a:picLocks noChangeAspect="1"/>
          </p:cNvPicPr>
          <p:nvPr/>
        </p:nvPicPr>
        <p:blipFill>
          <a:blip r:embed="rId3"/>
          <a:stretch>
            <a:fillRect/>
          </a:stretch>
        </p:blipFill>
        <p:spPr>
          <a:xfrm>
            <a:off x="2710830" y="845677"/>
            <a:ext cx="6696744" cy="792088"/>
          </a:xfrm>
          <a:prstGeom prst="rect">
            <a:avLst/>
          </a:prstGeom>
        </p:spPr>
      </p:pic>
      <p:pic>
        <p:nvPicPr>
          <p:cNvPr id="4" name="图片 3"/>
          <p:cNvPicPr>
            <a:picLocks noChangeAspect="1"/>
          </p:cNvPicPr>
          <p:nvPr/>
        </p:nvPicPr>
        <p:blipFill>
          <a:blip r:embed="rId3"/>
          <a:stretch>
            <a:fillRect/>
          </a:stretch>
        </p:blipFill>
        <p:spPr>
          <a:xfrm>
            <a:off x="7967414" y="5301208"/>
            <a:ext cx="1512168" cy="1332004"/>
          </a:xfrm>
          <a:prstGeom prst="rect">
            <a:avLst/>
          </a:prstGeom>
        </p:spPr>
      </p:pic>
    </p:spTree>
    <p:extLst>
      <p:ext uri="{BB962C8B-B14F-4D97-AF65-F5344CB8AC3E}">
        <p14:creationId xmlns:p14="http://schemas.microsoft.com/office/powerpoint/2010/main" val="21921734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文化常识</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两清</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清楚常见的古代文化常识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928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中国古代文化博大精深，内涵十分丰富，并且有许多内容会随着历史的发展而不断地发展演变，这更显示出了它的复杂性。这一部分考查重点主要包括</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古代文学常识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古代文化常识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古代文化常识主要包括姓名和称谓、官职和科举、地理常识、宗法和礼俗、服饰和器物、历法和刑法、古代音乐知识等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。学生要了解这些常识，然后再结合具体的语境来分辨。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清楚易混易错点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928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文学、文化常识中有一些易混知识点要分清，如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谥号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庙号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文化常识记忆</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两法</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高考对古代文化常识的考查，大多停留在识记层面。因此，掌握一些识记技巧对学生来说是十分必要的。常用的方法有以下两种：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分类串记法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古代文化常识可考查的内容很多，这就要求我们在平时的学习中关注中国古代文化常识，通过查找资料等方法，分类积累并串记相关的文化常识。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62495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联想记忆法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识记文化常识时进行相关的联想，或相似联想，或相反联想。如记忆官职变动，可以进行如下相关联想：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任、拜、除、</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拔</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徙</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、贬、左迁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授予官职→提升官职→调动官职→免除或降低官职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这样举一反三，触一发十，便能较系统地记住相关知识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此类题目，需遵循以下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两步骤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406574" y="2519791"/>
            <a:ext cx="2232248" cy="4320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bwMode="auto">
          <a:xfrm>
            <a:off x="2980932" y="2519791"/>
            <a:ext cx="1656184" cy="43204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bwMode="auto">
          <a:xfrm>
            <a:off x="5033016" y="2519791"/>
            <a:ext cx="1584176" cy="43204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bwMode="auto">
          <a:xfrm>
            <a:off x="7013380" y="2519791"/>
            <a:ext cx="1962146" cy="43204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7" name="tb15.jpg" descr="id:2147488150;FounderCES"/>
          <p:cNvPicPr/>
          <p:nvPr/>
        </p:nvPicPr>
        <p:blipFill>
          <a:blip r:embed="rId2">
            <a:clrChange>
              <a:clrFrom>
                <a:srgbClr val="FFFFFE"/>
              </a:clrFrom>
              <a:clrTo>
                <a:srgbClr val="FFFFFE">
                  <a:alpha val="0"/>
                </a:srgbClr>
              </a:clrTo>
            </a:clrChange>
          </a:blip>
          <a:stretch>
            <a:fillRect/>
          </a:stretch>
        </p:blipFill>
        <p:spPr>
          <a:xfrm>
            <a:off x="6023198" y="4051920"/>
            <a:ext cx="5648450" cy="1825352"/>
          </a:xfrm>
          <a:prstGeom prst="rect">
            <a:avLst/>
          </a:prstGeom>
        </p:spPr>
      </p:pic>
      <p:sp>
        <p:nvSpPr>
          <p:cNvPr id="8" name="内容占位符 1"/>
          <p:cNvSpPr txBox="1">
            <a:spLocks/>
          </p:cNvSpPr>
          <p:nvPr/>
        </p:nvSpPr>
        <p:spPr bwMode="auto">
          <a:xfrm>
            <a:off x="360854" y="58770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《〈论语〉十二章》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文言文阅读拓展提优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P38</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9" name="21XBS5.EPS" descr="id:2147488654;FounderCES"/>
          <p:cNvPicPr/>
          <p:nvPr/>
        </p:nvPicPr>
        <p:blipFill>
          <a:blip r:embed="rId3"/>
          <a:stretch>
            <a:fillRect/>
          </a:stretch>
        </p:blipFill>
        <p:spPr>
          <a:xfrm>
            <a:off x="342748" y="6019835"/>
            <a:ext cx="2015490" cy="370840"/>
          </a:xfrm>
          <a:prstGeom prst="rect">
            <a:avLst/>
          </a:prstGeom>
        </p:spPr>
      </p:pic>
      <p:pic>
        <p:nvPicPr>
          <p:cNvPr id="10" name="手指.EPS" descr="id:2147488661;FounderCES"/>
          <p:cNvPicPr/>
          <p:nvPr/>
        </p:nvPicPr>
        <p:blipFill>
          <a:blip r:embed="rId4"/>
          <a:stretch>
            <a:fillRect/>
          </a:stretch>
        </p:blipFill>
        <p:spPr>
          <a:xfrm>
            <a:off x="2406267" y="6082790"/>
            <a:ext cx="601648" cy="261744"/>
          </a:xfrm>
          <a:prstGeom prst="rect">
            <a:avLst/>
          </a:prstGeom>
        </p:spPr>
      </p:pic>
    </p:spTree>
    <p:extLst>
      <p:ext uri="{BB962C8B-B14F-4D97-AF65-F5344CB8AC3E}">
        <p14:creationId xmlns:p14="http://schemas.microsoft.com/office/powerpoint/2010/main" val="1792854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2862322"/>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关于君子的名言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君子务知大者远者，小人务知小者近者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《左传》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君子小人，如冰炭之不相容，薰莸之不相入。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朱熹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君子有终身之忧，无一朝之患也。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君子于细事未必可观，而才能足以任重；小人虽器量浅狭，而未必无一长可取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朱熹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夫相收之与相弃亦远矣，且君子之交淡若水，小人之交甘若醴。君子淡以亲，小人甘以绝。彼无故以合者，则无故以离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《庄子》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君子与君子以同道为朋，小人与小人同利为朋。</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欧阳修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《礼 记》 名 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张而不弛，文武弗能也；弛而不张，文武弗为也。一张一弛，文武之道也。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君子有三患：未之闻，患弗得闻也；既闻之，患弗得学也；既学之，患弗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不宝金玉，而忠信以为宝；不祈土地，立义以为土地；不祈多积，多文以为富。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大德不官，大道不器，大信不约，大时不齐。察于此四者，可以有志于学矣。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君子过言则民作辞，过动则民作则。君子言不过辞，动不过则，百姓不命而敬恭。如是，则能敬其身，能敬其身，则能成其亲矣。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876307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孟子的名言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无为其所不为，无欲其所不欲。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尽心上》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天作孽，犹可违；自作孽，不可活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公孙丑上》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夫天未欲平治天下也，如欲平治天下，当今之世舍我其谁也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公孙丑下》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行有不得者，皆反求诸己，其身正而天下归之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离娄上》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不挟长、不挟贵、不挟兄弟而友。友也者，友其德也，不可以有挟也。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万章下》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虽有天下易生之物也，一日暴之、十日寒之，未有能生者也。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《孟子</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告子上》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75450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孟子如何回答</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两难题</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有一次一个人问孟子：男女之间不亲手递接东西，这是礼的规定吗？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孟子回答：是的。那个人又问：那假如嫂子掉到了水里，小叔子要不要用手去拉她啊？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这个问题问得很刁钻。用手拉，是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；不去拉，是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害命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。这完全就是双重难题，往往让人答无可答。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但孟子没被这个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两难题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16209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他回答道：嫂子溺水还不去救，那不是畜生吗？男女之间不亲手递东西，那是礼制原则的体现；嫂嫂溺水小叔子去拉，那是拯救生命的权变。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的最高境界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体现了中国人生命至上的第一原则。其他什么利益算计、恩怨过往、本本主义、条条框框，在这一原则面前全都变得不那么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所以，在绝大多数中国人的观念里，守望相助共克时艰是常态；一方有难八方支援是应该。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天下溺，援之以道；嫂溺，援之以手。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这就是中国人最朴素，也最高级的道理。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520422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2792239"/>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叶公向子路打听孔子是个什么样的人。子路一贯爽直，遇到人和事总是主动向前，这次人家问他的老师，不知何故他却没有答人所问。孔子听说后，感到很遗憾，对子路说：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你为什么不这样说呢，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他这个人啊，用功学习时便忘了吃饭，高兴起来就忘记忧愁，而且不知道自己将要老了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通过孔子的自述，其好学的形象深入人心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8582" y="791977"/>
            <a:ext cx="2015490" cy="388620"/>
          </a:xfrm>
          <a:prstGeom prst="rect">
            <a:avLst/>
          </a:prstGeom>
        </p:spPr>
      </p:pic>
      <p:grpSp>
        <p:nvGrpSpPr>
          <p:cNvPr id="8" name="组合 7"/>
          <p:cNvGrpSpPr/>
          <p:nvPr/>
        </p:nvGrpSpPr>
        <p:grpSpPr>
          <a:xfrm>
            <a:off x="478582" y="1287681"/>
            <a:ext cx="872415" cy="461665"/>
            <a:chOff x="342748" y="1248196"/>
            <a:chExt cx="872415" cy="461665"/>
          </a:xfrm>
        </p:grpSpPr>
        <p:pic>
          <p:nvPicPr>
            <p:cNvPr id="7" name="BS25.EPS" descr="id:2147488689;FounderCES"/>
            <p:cNvPicPr/>
            <p:nvPr/>
          </p:nvPicPr>
          <p:blipFill>
            <a:blip r:embed="rId3"/>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endParaRPr lang="zh-CN" altLang="en-US" dirty="0">
                <a:solidFill>
                  <a:schemeClr val="bg1"/>
                </a:solidFill>
              </a:endParaRPr>
            </a:p>
          </p:txBody>
        </p:sp>
      </p:grpSp>
    </p:spTree>
    <p:extLst>
      <p:ext uri="{BB962C8B-B14F-4D97-AF65-F5344CB8AC3E}">
        <p14:creationId xmlns:p14="http://schemas.microsoft.com/office/powerpoint/2010/main" val="2043170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乡党：古代一种行政区域划分，以五百家为党，一万二千五百家为乡，乡党则指较大的行政区域内的居民，也用来指同乡或同族的人。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四端：仁、义、礼、智四种道德观念的萌芽、发端，即恻隐之心、羞恶之心、辞让之心、是非之心。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说是孟子思想的一个重要内容，也是孟子对先秦儒学理论的一个重要贡献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8"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78582" y="1365261"/>
            <a:ext cx="2015490" cy="388620"/>
          </a:xfrm>
          <a:prstGeom prst="rect">
            <a:avLst/>
          </a:prstGeom>
        </p:spPr>
      </p:pic>
      <p:grpSp>
        <p:nvGrpSpPr>
          <p:cNvPr id="9" name="组合 8"/>
          <p:cNvGrpSpPr/>
          <p:nvPr/>
        </p:nvGrpSpPr>
        <p:grpSpPr>
          <a:xfrm>
            <a:off x="478583" y="1995227"/>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孔子坚信自己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十室之邑，必有忠信如丘者焉，不如丘之好学也。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孔子的好学、乐学，并不是徒有轻松快乐，而是沉浸其中，孜孜以求，学有所获。学有未得，则发愤忘食；学有所得，则乐以忘忧。从愤得乐，由乐起愤，学无止境，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下学而上达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不知老之将至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乐以忘忧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不是闲而无事、逍遥享受，而是一种积极乐观的心态。正因为具备了积极乐观的心态，面对邦国无道和人生的诸多困境，孔子才能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知其不可而为之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，锲而不舍，努力奋斗，追求自己的人生理想。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好学</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积极乐观</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奋发进取</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8573"/>
                <a:ext cx="11485848" cy="3591111"/>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《论语》十二</a:t>
                </a:r>
                <a:r>
                  <a:rPr lang="zh-CN"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章</a:t>
                </a:r>
                <a:endParaRPr lang="en-US"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　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　　　　　子食　无 求 饱，居　无求　 安</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 事 而　慎于 言，就有道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焉，可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好学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也已。</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《学而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8573"/>
                <a:ext cx="11485848" cy="3591111"/>
              </a:xfrm>
              <a:blipFill>
                <a:blip r:embed="rId2"/>
                <a:stretch>
                  <a:fillRect l="-796" r="-849"/>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78582" y="872772"/>
            <a:ext cx="2015490" cy="370840"/>
          </a:xfrm>
          <a:prstGeom prst="rect">
            <a:avLst/>
          </a:prstGeom>
        </p:spPr>
      </p:pic>
      <p:pic>
        <p:nvPicPr>
          <p:cNvPr id="5" name="译文.EPS" descr="id:2147489416;FounderCES"/>
          <p:cNvPicPr/>
          <p:nvPr/>
        </p:nvPicPr>
        <p:blipFill>
          <a:blip r:embed="rId4"/>
          <a:stretch>
            <a:fillRect/>
          </a:stretch>
        </p:blipFill>
        <p:spPr>
          <a:xfrm>
            <a:off x="478582" y="1402218"/>
            <a:ext cx="1259840" cy="483235"/>
          </a:xfrm>
          <a:prstGeom prst="rect">
            <a:avLst/>
          </a:prstGeom>
        </p:spPr>
      </p:pic>
      <p:sp>
        <p:nvSpPr>
          <p:cNvPr id="6" name="内容占位符 1"/>
          <p:cNvSpPr txBox="1">
            <a:spLocks/>
          </p:cNvSpPr>
          <p:nvPr/>
        </p:nvSpPr>
        <p:spPr bwMode="auto">
          <a:xfrm>
            <a:off x="360854" y="296820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有道德、有修养的人饮食不求饱足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居住不要求安适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对工作勤劳敏捷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说话谨慎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到有道德的人那里去匡正自己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就可以说是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好学了。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7615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勤勉。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有才艺或有道德的人。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匡正</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14127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孔子认为君子要克制物欲</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尽可能地把精力放在对德行的追求上。</a:t>
            </a:r>
            <a:endParaRPr lang="zh-CN" altLang="en-US" dirty="0"/>
          </a:p>
        </p:txBody>
      </p:sp>
      <p:pic>
        <p:nvPicPr>
          <p:cNvPr id="4" name="段析.EPS" descr="id:2147489887;FounderCES"/>
          <p:cNvPicPr/>
          <p:nvPr/>
        </p:nvPicPr>
        <p:blipFill>
          <a:blip r:embed="rId2"/>
          <a:stretch>
            <a:fillRect/>
          </a:stretch>
        </p:blipFill>
        <p:spPr>
          <a:xfrm>
            <a:off x="334566" y="1505067"/>
            <a:ext cx="899795" cy="421640"/>
          </a:xfrm>
          <a:prstGeom prst="rect">
            <a:avLst/>
          </a:prstGeom>
        </p:spPr>
      </p:pic>
      <p:pic>
        <p:nvPicPr>
          <p:cNvPr id="5" name="图片 4"/>
          <p:cNvPicPr>
            <a:picLocks noChangeAspect="1"/>
          </p:cNvPicPr>
          <p:nvPr/>
        </p:nvPicPr>
        <p:blipFill>
          <a:blip r:embed="rId3"/>
          <a:stretch>
            <a:fillRect/>
          </a:stretch>
        </p:blipFill>
        <p:spPr>
          <a:xfrm>
            <a:off x="360854" y="2132856"/>
            <a:ext cx="11485847" cy="1944216"/>
          </a:xfrm>
          <a:prstGeom prst="rect">
            <a:avLst/>
          </a:prstGeom>
        </p:spPr>
      </p:pic>
      <p:sp>
        <p:nvSpPr>
          <p:cNvPr id="6" name="内容占位符 1"/>
          <p:cNvSpPr txBox="1">
            <a:spLocks/>
          </p:cNvSpPr>
          <p:nvPr/>
        </p:nvSpPr>
        <p:spPr bwMode="auto">
          <a:xfrm>
            <a:off x="360854" y="276525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孔子认为，君子要安贫乐道，克制物欲，把注意力放在塑造自己的道德品质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方面。</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赏析.EPS" descr="id:2147489409;FounderCES"/>
          <p:cNvPicPr/>
          <p:nvPr/>
        </p:nvPicPr>
        <p:blipFill>
          <a:blip r:embed="rId4"/>
          <a:stretch>
            <a:fillRect/>
          </a:stretch>
        </p:blipFill>
        <p:spPr>
          <a:xfrm>
            <a:off x="5653880" y="2243777"/>
            <a:ext cx="899795" cy="474980"/>
          </a:xfrm>
          <a:prstGeom prst="rect">
            <a:avLst/>
          </a:prstGeom>
        </p:spPr>
      </p:pic>
    </p:spTree>
    <p:extLst>
      <p:ext uri="{BB962C8B-B14F-4D97-AF65-F5344CB8AC3E}">
        <p14:creationId xmlns:p14="http://schemas.microsoft.com/office/powerpoint/2010/main" val="2449131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99275"/>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　 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　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仁，如 礼　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仁，如　乐　 何？</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八佾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99275"/>
              </a:xfrm>
              <a:blipFill>
                <a:blip r:embed="rId2"/>
                <a:stretch>
                  <a:fillRect r="-849" b="-168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68760"/>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一个人如果没有仁爱之心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怎样对待礼呢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一个人如果</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没有仁爱之心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怎样对待乐呢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24760"/>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如礼何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怎样对待礼呢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5730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孔子把礼、乐与仁紧紧联系起来，认为没有仁爱之心的人，根本谈不上礼、乐的问题。</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3665307"/>
            <a:ext cx="899795" cy="421640"/>
          </a:xfrm>
          <a:prstGeom prst="rect">
            <a:avLst/>
          </a:prstGeom>
        </p:spPr>
      </p:pic>
      <p:pic>
        <p:nvPicPr>
          <p:cNvPr id="7" name="图片 6"/>
          <p:cNvPicPr>
            <a:picLocks noChangeAspect="1"/>
          </p:cNvPicPr>
          <p:nvPr/>
        </p:nvPicPr>
        <p:blipFill>
          <a:blip r:embed="rId4"/>
          <a:stretch>
            <a:fillRect/>
          </a:stretch>
        </p:blipFill>
        <p:spPr>
          <a:xfrm>
            <a:off x="360854" y="4797152"/>
            <a:ext cx="11485847" cy="1296144"/>
          </a:xfrm>
          <a:prstGeom prst="rect">
            <a:avLst/>
          </a:prstGeom>
        </p:spPr>
      </p:pic>
      <p:sp>
        <p:nvSpPr>
          <p:cNvPr id="8" name="内容占位符 1"/>
          <p:cNvSpPr txBox="1">
            <a:spLocks/>
          </p:cNvSpPr>
          <p:nvPr/>
        </p:nvSpPr>
        <p:spPr bwMode="auto">
          <a:xfrm>
            <a:off x="360854" y="48691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孔子认为，仁是最重要的，是根本性的东西。礼、乐都是在仁的基础上形成的。没有仁、礼、乐，一切都将失去意义。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38575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245277"/>
              </a:xfrm>
            </p:spPr>
            <p:txBody>
              <a:bodyPr/>
              <a:lstStyle/>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朝　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道</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，夕 死 可　矣。</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里仁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早晨领悟真理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晚上死去也没有遗憾。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245277"/>
              </a:xfrm>
              <a:blipFill>
                <a:blip r:embed="rId2"/>
                <a:stretch>
                  <a:fillRect t="-1463" b="-243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934578"/>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领悟。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59179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孔子认为人可以为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而死，强调了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的重要性。</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3"/>
          <a:stretch>
            <a:fillRect/>
          </a:stretch>
        </p:blipFill>
        <p:spPr>
          <a:xfrm>
            <a:off x="334566" y="2684090"/>
            <a:ext cx="899795" cy="421640"/>
          </a:xfrm>
          <a:prstGeom prst="rect">
            <a:avLst/>
          </a:prstGeom>
        </p:spPr>
      </p:pic>
      <p:pic>
        <p:nvPicPr>
          <p:cNvPr id="6" name="图片 5"/>
          <p:cNvPicPr>
            <a:picLocks noChangeAspect="1"/>
          </p:cNvPicPr>
          <p:nvPr/>
        </p:nvPicPr>
        <p:blipFill>
          <a:blip r:embed="rId4"/>
          <a:stretch>
            <a:fillRect/>
          </a:stretch>
        </p:blipFill>
        <p:spPr>
          <a:xfrm>
            <a:off x="360854" y="3284984"/>
            <a:ext cx="11485847" cy="1296144"/>
          </a:xfrm>
          <a:prstGeom prst="rect">
            <a:avLst/>
          </a:prstGeom>
        </p:spPr>
      </p:pic>
      <p:sp>
        <p:nvSpPr>
          <p:cNvPr id="7" name="内容占位符 1"/>
          <p:cNvSpPr txBox="1">
            <a:spLocks/>
          </p:cNvSpPr>
          <p:nvPr/>
        </p:nvSpPr>
        <p:spPr bwMode="auto">
          <a:xfrm>
            <a:off x="360854" y="33569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特指儒家的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仁义之道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。懂得了仁义的道理，就应该用自己的一生去践行它，有时为了捍卫它，甚至可以牺牲自己的生命。</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5228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TotalTime>
  <Words>6402</Words>
  <Application>Microsoft Office PowerPoint</Application>
  <PresentationFormat>自定义</PresentationFormat>
  <Paragraphs>350</Paragraphs>
  <Slides>50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50</vt:i4>
      </vt:variant>
    </vt:vector>
  </HeadingPairs>
  <TitlesOfParts>
    <vt:vector size="61" baseType="lpstr">
      <vt:lpstr>MS Mincho</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397</cp:revision>
  <dcterms:created xsi:type="dcterms:W3CDTF">2020-11-06T05:24:00Z</dcterms:created>
  <dcterms:modified xsi:type="dcterms:W3CDTF">2025-07-03T09:51:44Z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